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868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7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5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ikoutasi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1429555"/>
            <a:ext cx="9071240" cy="3567448"/>
          </a:xfrm>
        </p:spPr>
        <p:txBody>
          <a:bodyPr/>
          <a:lstStyle/>
          <a:p>
            <a:r>
              <a:rPr lang="sr-Latn-RS" dirty="0" smtClean="0"/>
              <a:t>MAĐARSKI JEZIK –POČETNI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248" y="4211392"/>
            <a:ext cx="9808700" cy="217652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sr-Latn-RS" b="1" dirty="0" smtClean="0"/>
              <a:t>(izborni predmet) </a:t>
            </a:r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2020</a:t>
            </a:r>
            <a:r>
              <a:rPr lang="hu-HU" b="1" dirty="0" smtClean="0"/>
              <a:t>/2021</a:t>
            </a:r>
            <a:endParaRPr lang="sr-Latn-RS" b="1" dirty="0" smtClean="0"/>
          </a:p>
          <a:p>
            <a:pPr>
              <a:lnSpc>
                <a:spcPct val="150000"/>
              </a:lnSpc>
            </a:pPr>
            <a:endParaRPr lang="sr-Latn-RS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685868"/>
                </a:solidFill>
              </a:rPr>
              <a:t>NASTAVNIK:</a:t>
            </a:r>
            <a:r>
              <a:rPr lang="sr-Latn-RS" b="1" dirty="0" smtClean="0"/>
              <a:t> </a:t>
            </a:r>
            <a:r>
              <a:rPr lang="sr-Latn-RS" b="1" dirty="0" smtClean="0">
                <a:solidFill>
                  <a:srgbClr val="C00000"/>
                </a:solidFill>
              </a:rPr>
              <a:t>PROF. DR ANIKO UTAŠI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KAKO ĆEMO SE PREDSTAVITI?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NAGY ANNA VAGYOK.</a:t>
            </a:r>
          </a:p>
          <a:p>
            <a:pPr algn="ctr">
              <a:lnSpc>
                <a:spcPct val="150000"/>
              </a:lnSpc>
            </a:pPr>
            <a:r>
              <a:rPr lang="sr-Latn-RS" sz="2800" b="1" i="1" dirty="0" smtClean="0">
                <a:solidFill>
                  <a:srgbClr val="0070C0"/>
                </a:solidFill>
              </a:rPr>
              <a:t>KOVÁCS ISTVÁN VAGYOK.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ÖRVENDEK.</a:t>
            </a:r>
          </a:p>
          <a:p>
            <a:pPr algn="ctr">
              <a:lnSpc>
                <a:spcPct val="150000"/>
              </a:lnSpc>
            </a:pPr>
            <a:r>
              <a:rPr lang="sr-Latn-RS" sz="2800" b="1" i="1" dirty="0" smtClean="0">
                <a:solidFill>
                  <a:srgbClr val="0070C0"/>
                </a:solidFill>
              </a:rPr>
              <a:t>ÉN IS.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5" name="Content Placeholder 4" descr="Резултат слика за BEMUTATKOZÁ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2624190"/>
            <a:ext cx="4754562" cy="311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LIČNE ZAMENICE; GLAGOL BITI; ODREĐENI ČLAN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ÉN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VAGYOK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TE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VAGY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Ő </a:t>
            </a:r>
            <a:r>
              <a:rPr lang="hu-HU" sz="2000" b="1" i="1" dirty="0" smtClean="0">
                <a:solidFill>
                  <a:srgbClr val="00B050"/>
                </a:solidFill>
              </a:rPr>
              <a:t>VAN</a:t>
            </a:r>
            <a:endParaRPr lang="hu-HU" sz="2000" b="1" dirty="0"/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MI </a:t>
            </a:r>
            <a:r>
              <a:rPr lang="hu-HU" sz="2000" b="1" i="1" dirty="0" smtClean="0">
                <a:solidFill>
                  <a:srgbClr val="00B050"/>
                </a:solidFill>
              </a:rPr>
              <a:t>VAGYUNK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TI </a:t>
            </a:r>
            <a:r>
              <a:rPr lang="hu-HU" sz="2000" b="1" i="1" dirty="0" smtClean="0">
                <a:solidFill>
                  <a:srgbClr val="00B050"/>
                </a:solidFill>
              </a:rPr>
              <a:t>VAGYTOK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ŐK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VANNAK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sz="4400" dirty="0" smtClean="0">
              <a:solidFill>
                <a:srgbClr val="0070C0"/>
              </a:solidFill>
            </a:endParaRPr>
          </a:p>
          <a:p>
            <a:r>
              <a:rPr lang="hu-HU" sz="4400" dirty="0" smtClean="0">
                <a:solidFill>
                  <a:srgbClr val="0070C0"/>
                </a:solidFill>
              </a:rPr>
              <a:t>A      </a:t>
            </a:r>
            <a:r>
              <a:rPr lang="hu-HU" sz="4400" dirty="0" smtClean="0"/>
              <a:t>a</a:t>
            </a:r>
            <a:r>
              <a:rPr lang="hu-HU" sz="4400" dirty="0" smtClean="0">
                <a:solidFill>
                  <a:srgbClr val="0070C0"/>
                </a:solidFill>
              </a:rPr>
              <a:t> szék</a:t>
            </a:r>
          </a:p>
          <a:p>
            <a:endParaRPr lang="hu-HU" sz="4400" dirty="0" smtClean="0">
              <a:solidFill>
                <a:srgbClr val="0070C0"/>
              </a:solidFill>
            </a:endParaRPr>
          </a:p>
          <a:p>
            <a:r>
              <a:rPr lang="hu-HU" sz="4400" dirty="0" smtClean="0">
                <a:solidFill>
                  <a:srgbClr val="FF0000"/>
                </a:solidFill>
              </a:rPr>
              <a:t>AZ     </a:t>
            </a:r>
            <a:r>
              <a:rPr lang="hu-HU" sz="4400" dirty="0" smtClean="0"/>
              <a:t>az</a:t>
            </a:r>
            <a:r>
              <a:rPr lang="hu-HU" sz="4400" dirty="0" smtClean="0">
                <a:solidFill>
                  <a:srgbClr val="FF0000"/>
                </a:solidFill>
              </a:rPr>
              <a:t> asztal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BROJEVI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számo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563539"/>
            <a:ext cx="4754563" cy="32390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EGY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KETTŐ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HÁROM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NÉGY</a:t>
            </a:r>
          </a:p>
          <a:p>
            <a:pPr algn="ctr"/>
            <a:r>
              <a:rPr lang="hu-HU" b="1" dirty="0" smtClean="0">
                <a:solidFill>
                  <a:srgbClr val="FF3300"/>
                </a:solidFill>
              </a:rPr>
              <a:t>ÖT</a:t>
            </a:r>
          </a:p>
          <a:p>
            <a:pPr algn="ctr"/>
            <a:r>
              <a:rPr lang="hu-HU" b="1" dirty="0" smtClean="0">
                <a:solidFill>
                  <a:srgbClr val="92D050"/>
                </a:solidFill>
              </a:rPr>
              <a:t>HAT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HÉT</a:t>
            </a:r>
          </a:p>
          <a:p>
            <a:pPr algn="ctr"/>
            <a:r>
              <a:rPr lang="hu-HU" b="1" dirty="0" smtClean="0">
                <a:solidFill>
                  <a:srgbClr val="7030A0"/>
                </a:solidFill>
              </a:rPr>
              <a:t>NYOLC</a:t>
            </a:r>
          </a:p>
          <a:p>
            <a:pPr algn="ctr"/>
            <a:r>
              <a:rPr lang="hu-HU" b="1" dirty="0" smtClean="0">
                <a:solidFill>
                  <a:srgbClr val="00B0F0"/>
                </a:solidFill>
              </a:rPr>
              <a:t>KILENC</a:t>
            </a:r>
          </a:p>
          <a:p>
            <a:pPr algn="ctr"/>
            <a:r>
              <a:rPr lang="hu-HU" b="1" dirty="0" smtClean="0">
                <a:solidFill>
                  <a:srgbClr val="FF3399"/>
                </a:solidFill>
              </a:rPr>
              <a:t>TÍZ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VOKABULAR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 smtClean="0"/>
              <a:t>JELA I PIĆA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PRIDEVI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0000"/>
                </a:solidFill>
              </a:rPr>
              <a:t>BOJE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ZANIMANJA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3399"/>
                </a:solidFill>
              </a:rPr>
              <a:t>ČLANOVI PORODICE</a:t>
            </a:r>
            <a:endParaRPr lang="en-US" sz="2800" b="1" dirty="0">
              <a:solidFill>
                <a:srgbClr val="FF3399"/>
              </a:solidFill>
            </a:endParaRPr>
          </a:p>
        </p:txBody>
      </p:sp>
      <p:pic>
        <p:nvPicPr>
          <p:cNvPr id="5" name="Content Placeholder 4" descr="Сродна слика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2399291"/>
            <a:ext cx="4754562" cy="356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RAZNE GOVORNE SITUACIJE; PREVOD TEKSTA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ÉTTEREMBE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498280"/>
            <a:ext cx="4754563" cy="3369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dirty="0" err="1"/>
              <a:t>Szerelem</a:t>
            </a:r>
            <a:r>
              <a:rPr lang="en-US" dirty="0"/>
              <a:t>, </a:t>
            </a:r>
            <a:r>
              <a:rPr lang="en-US" dirty="0" err="1"/>
              <a:t>szerelem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Átkozott</a:t>
            </a:r>
            <a:r>
              <a:rPr lang="en-US" dirty="0"/>
              <a:t> </a:t>
            </a:r>
            <a:r>
              <a:rPr lang="en-US" dirty="0" err="1"/>
              <a:t>gyötrelem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Mért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virágoztál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Minden fa </a:t>
            </a:r>
            <a:r>
              <a:rPr lang="en-US" dirty="0" err="1"/>
              <a:t>tetején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Minden fa </a:t>
            </a:r>
            <a:r>
              <a:rPr lang="en-US" dirty="0" err="1"/>
              <a:t>tetején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Diófa</a:t>
            </a:r>
            <a:r>
              <a:rPr lang="en-US" dirty="0"/>
              <a:t> </a:t>
            </a:r>
            <a:r>
              <a:rPr lang="en-US" dirty="0" err="1"/>
              <a:t>levelén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szakított</a:t>
            </a:r>
            <a:r>
              <a:rPr lang="en-US" dirty="0"/>
              <a:t> </a:t>
            </a:r>
            <a:r>
              <a:rPr lang="en-US" dirty="0" err="1"/>
              <a:t>volna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Minden </a:t>
            </a:r>
            <a:r>
              <a:rPr lang="en-US" dirty="0" err="1"/>
              <a:t>leány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legény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ROK ZA PRIJAVLJIVANJE: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b="1" dirty="0" smtClean="0">
                <a:solidFill>
                  <a:srgbClr val="FF0000"/>
                </a:solidFill>
              </a:rPr>
              <a:t>30. JANUAR 20</a:t>
            </a: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1</a:t>
            </a:r>
            <a:r>
              <a:rPr lang="sr-Latn-RS" sz="3600" b="1" dirty="0" smtClean="0">
                <a:solidFill>
                  <a:srgbClr val="FF0000"/>
                </a:solidFill>
              </a:rPr>
              <a:t>. GODINE</a:t>
            </a:r>
          </a:p>
          <a:p>
            <a:pPr algn="ctr"/>
            <a:r>
              <a:rPr lang="sr-Latn-RS" sz="3600" b="1" dirty="0" smtClean="0">
                <a:solidFill>
                  <a:srgbClr val="00B050"/>
                </a:solidFill>
              </a:rPr>
              <a:t>KOME?</a:t>
            </a:r>
          </a:p>
          <a:p>
            <a:pPr algn="ctr"/>
            <a:r>
              <a:rPr lang="sr-Latn-RS" sz="3600" b="1" dirty="0" smtClean="0"/>
              <a:t>PROFESORKA </a:t>
            </a:r>
            <a:r>
              <a:rPr lang="sr-Latn-RS" sz="3600" b="1" dirty="0" smtClean="0">
                <a:solidFill>
                  <a:srgbClr val="0070C0"/>
                </a:solidFill>
              </a:rPr>
              <a:t>ANIKO UTAŠI </a:t>
            </a:r>
            <a:r>
              <a:rPr lang="sr-Latn-RS" sz="3600" b="1" dirty="0" smtClean="0"/>
              <a:t>(KABINET II, DRUGI SPRAT, VIDETI RASPORED KONSULTACIJA</a:t>
            </a:r>
            <a:r>
              <a:rPr lang="en-US" sz="3600" b="1" dirty="0" smtClean="0"/>
              <a:t>!)</a:t>
            </a:r>
            <a:endParaRPr lang="sr-Latn-RS" sz="3600" b="1" dirty="0" smtClean="0"/>
          </a:p>
          <a:p>
            <a:pPr algn="ctr"/>
            <a:r>
              <a:rPr lang="sr-Latn-RS" sz="3600" b="1" dirty="0" smtClean="0"/>
              <a:t>ILI: </a:t>
            </a:r>
            <a:r>
              <a:rPr lang="sr-Latn-RS" sz="3600" b="1" dirty="0" smtClean="0">
                <a:solidFill>
                  <a:srgbClr val="0070C0"/>
                </a:solidFill>
                <a:hlinkClick r:id="rId2"/>
              </a:rPr>
              <a:t>anikoutasi</a:t>
            </a:r>
            <a:r>
              <a:rPr lang="en-US" sz="3600" b="1" dirty="0" smtClean="0">
                <a:solidFill>
                  <a:srgbClr val="0070C0"/>
                </a:solidFill>
                <a:hlinkClick r:id="rId2"/>
              </a:rPr>
              <a:t>@gmail.com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HVALA NA PA</a:t>
            </a:r>
            <a:r>
              <a:rPr lang="sr-Latn-RS" dirty="0" smtClean="0">
                <a:solidFill>
                  <a:srgbClr val="0070C0"/>
                </a:solidFill>
              </a:rPr>
              <a:t>ŽNJI!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00B050"/>
                </a:solidFill>
              </a:rPr>
              <a:t>KÖSZÖNÖM A FIGYELMET!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MAĐARSKI JEZIK – POČETNI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POSEBAN, FAKULTATIVAN PREDMET PO IZBORU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ESPB BODOVI</a:t>
            </a:r>
            <a:r>
              <a:rPr lang="sr-Latn-RS" sz="2800" b="1" dirty="0" smtClean="0"/>
              <a:t>: </a:t>
            </a:r>
            <a:r>
              <a:rPr lang="sr-Latn-RS" sz="2800" b="1" dirty="0" smtClean="0">
                <a:solidFill>
                  <a:srgbClr val="FF0000"/>
                </a:solidFill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PODATAK O POLOŽENOM PREDMETU ULAZI U DODATAK DIPLOME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FF0000"/>
                </a:solidFill>
              </a:rPr>
              <a:t>KAD?</a:t>
            </a:r>
            <a:r>
              <a:rPr lang="sr-Latn-RS" sz="2800" b="1" dirty="0" smtClean="0"/>
              <a:t> PRVA GODINA, II SEMESTAR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9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CILJ PREDMETA: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USLOV: </a:t>
            </a:r>
            <a:r>
              <a:rPr lang="sr-Latn-RS" sz="2800" b="1" dirty="0" smtClean="0">
                <a:solidFill>
                  <a:srgbClr val="FF0000"/>
                </a:solidFill>
              </a:rPr>
              <a:t>NEMA</a:t>
            </a:r>
            <a:r>
              <a:rPr lang="sr-Latn-RS" sz="2800" b="1" dirty="0" smtClean="0"/>
              <a:t>, NIJE POTREBNO PREDZNANJE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/>
              <a:t>POČETNI KURS JEZIKA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CILJ </a:t>
            </a:r>
            <a:r>
              <a:rPr lang="sr-Latn-RS" sz="2800" b="1" dirty="0" smtClean="0"/>
              <a:t>JE DA SE STUDENTI UPOZNAJU SA OSNOVAMA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 </a:t>
            </a:r>
            <a:r>
              <a:rPr lang="sr-Latn-RS" sz="2800" b="1" dirty="0" smtClean="0"/>
              <a:t>I DA STEKNU OSNOVNO ZNANJE IZ STANDARDNOG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STRUKTURA PREDMETA: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NASTAVA SE SASTOJI OD </a:t>
            </a:r>
            <a:r>
              <a:rPr lang="sr-Latn-RS" sz="2800" b="1" dirty="0" smtClean="0">
                <a:solidFill>
                  <a:srgbClr val="0070C0"/>
                </a:solidFill>
              </a:rPr>
              <a:t>VEŽBI</a:t>
            </a:r>
            <a:r>
              <a:rPr lang="sr-Latn-RS" sz="2800" b="1" dirty="0" smtClean="0"/>
              <a:t>: </a:t>
            </a:r>
            <a:r>
              <a:rPr lang="sr-Latn-RS" sz="2800" b="1" dirty="0" smtClean="0">
                <a:solidFill>
                  <a:srgbClr val="FF0000"/>
                </a:solidFill>
              </a:rPr>
              <a:t>0+2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/>
              <a:t>TOKOM </a:t>
            </a:r>
            <a:r>
              <a:rPr lang="sr-Latn-RS" sz="2800" b="1" dirty="0" smtClean="0">
                <a:solidFill>
                  <a:srgbClr val="0070C0"/>
                </a:solidFill>
              </a:rPr>
              <a:t>VEŽBI</a:t>
            </a:r>
            <a:r>
              <a:rPr lang="sr-Latn-RS" sz="2800" b="1" dirty="0" smtClean="0"/>
              <a:t> STUDENT SAVLADAVA GRAMATIČKO I LEKSIČKO ZNANJE KROZ SVAKODNEVNU GOVORNU SITUACIJU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0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OCENJIVANJE: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b="1" dirty="0" smtClean="0">
                <a:solidFill>
                  <a:srgbClr val="00B050"/>
                </a:solidFill>
              </a:rPr>
              <a:t>OCENA ZNANJA</a:t>
            </a:r>
            <a:r>
              <a:rPr lang="sr-Latn-RS" sz="2400" b="1" dirty="0" smtClean="0"/>
              <a:t> (MAKSIMALNI BROJ POENA): </a:t>
            </a:r>
            <a:r>
              <a:rPr lang="sr-Latn-RS" sz="2400" b="1" dirty="0" smtClean="0">
                <a:solidFill>
                  <a:srgbClr val="FF0000"/>
                </a:solidFill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>
                <a:solidFill>
                  <a:srgbClr val="00B050"/>
                </a:solidFill>
              </a:rPr>
              <a:t>PREDISPITNI POENI: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PRAKTIČNA NASTAVA: </a:t>
            </a:r>
            <a:r>
              <a:rPr lang="sr-Latn-RS" sz="2400" b="1" dirty="0" smtClean="0">
                <a:solidFill>
                  <a:srgbClr val="0070C0"/>
                </a:solidFill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KOLOKVIJUMI: </a:t>
            </a:r>
            <a:r>
              <a:rPr lang="sr-Latn-RS" sz="2400" b="1" dirty="0" smtClean="0">
                <a:solidFill>
                  <a:srgbClr val="0070C0"/>
                </a:solidFill>
              </a:rPr>
              <a:t>50</a:t>
            </a:r>
            <a:r>
              <a:rPr lang="sr-Latn-RS" sz="2400" b="1" dirty="0" smtClean="0"/>
              <a:t> (25+25)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PISMENI ISPIT: </a:t>
            </a:r>
            <a:r>
              <a:rPr lang="sr-Latn-RS" sz="2400" b="1" dirty="0" smtClean="0">
                <a:solidFill>
                  <a:srgbClr val="0070C0"/>
                </a:solidFill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USMENI ISPIT: </a:t>
            </a:r>
            <a:r>
              <a:rPr lang="sr-Latn-RS" sz="2400" b="1" dirty="0" smtClean="0">
                <a:solidFill>
                  <a:srgbClr val="0070C0"/>
                </a:solidFill>
              </a:rPr>
              <a:t>20</a:t>
            </a:r>
          </a:p>
          <a:p>
            <a:pPr algn="ctr">
              <a:lnSpc>
                <a:spcPct val="150000"/>
              </a:lnSpc>
            </a:pPr>
            <a:endParaRPr lang="sr-Latn-RS" sz="2400" b="1" dirty="0" smtClean="0"/>
          </a:p>
          <a:p>
            <a:pPr algn="ctr"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6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7111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PRIMERI IZ GRADIVA: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A</a:t>
            </a:r>
            <a:r>
              <a:rPr lang="sr-Latn-RS" sz="2800" b="1" dirty="0" smtClean="0">
                <a:solidFill>
                  <a:srgbClr val="FF0000"/>
                </a:solidFill>
              </a:rPr>
              <a:t>BE</a:t>
            </a:r>
            <a:r>
              <a:rPr lang="sr-Latn-RS" sz="2800" b="1" dirty="0" smtClean="0">
                <a:solidFill>
                  <a:srgbClr val="00B050"/>
                </a:solidFill>
              </a:rPr>
              <a:t>CE</a:t>
            </a:r>
            <a:r>
              <a:rPr lang="sr-Latn-RS" sz="2800" b="1" dirty="0" smtClean="0"/>
              <a:t>DA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SAMOGLASNICI </a:t>
            </a:r>
            <a:r>
              <a:rPr lang="sr-Latn-RS" sz="2800" b="1" dirty="0" smtClean="0"/>
              <a:t>SUGLASNICI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FF0000"/>
                </a:solidFill>
              </a:rPr>
              <a:t>IZGOVOR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BC-magyar-new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206063"/>
            <a:ext cx="4404575" cy="641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KAKO ĆEMO SE POZDRAVITI?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 smtClean="0"/>
              <a:t>JÓ REGGELT!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0000"/>
                </a:solidFill>
              </a:rPr>
              <a:t>SZIA!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JÓ NAPOT!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/>
              <a:t>JÓ ESTÉT!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VISZONTLÁTÁSRA!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JÓ ÉJSZAKÁT!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KAKO ĆEMO SE ZAHVALITI?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kérem köszönöm bocsánat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918" y="2550016"/>
            <a:ext cx="4973306" cy="36221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KAKO ĆEMO SE IZVINITI?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ELNÉZÉST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598208"/>
            <a:ext cx="4754563" cy="31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we got a badass over here - bocsánat  én kérek elnézést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569" y="2278062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325</TotalTime>
  <Words>288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Rockwell</vt:lpstr>
      <vt:lpstr>Rockwell Condensed</vt:lpstr>
      <vt:lpstr>Wingdings</vt:lpstr>
      <vt:lpstr>Wood Type</vt:lpstr>
      <vt:lpstr>MAĐARSKI JEZIK –POČETNI</vt:lpstr>
      <vt:lpstr>MAĐARSKI JEZIK – POČETNI </vt:lpstr>
      <vt:lpstr>CILJ PREDMETA:</vt:lpstr>
      <vt:lpstr>STRUKTURA PREDMETA:</vt:lpstr>
      <vt:lpstr>OCENJIVANJE:</vt:lpstr>
      <vt:lpstr>PRIMERI IZ GRADIVA:</vt:lpstr>
      <vt:lpstr>KAKO ĆEMO SE POZDRAVITI?</vt:lpstr>
      <vt:lpstr>KAKO ĆEMO SE ZAHVALITI?</vt:lpstr>
      <vt:lpstr>KAKO ĆEMO SE IZVINITI?</vt:lpstr>
      <vt:lpstr>KAKO ĆEMO SE PREDSTAVITI?</vt:lpstr>
      <vt:lpstr>LIČNE ZAMENICE; GLAGOL BITI; ODREĐENI ČLAN</vt:lpstr>
      <vt:lpstr>BROJEVI</vt:lpstr>
      <vt:lpstr>VOKABULAR</vt:lpstr>
      <vt:lpstr>RAZNE GOVORNE SITUACIJE; PREVOD TEKSTA</vt:lpstr>
      <vt:lpstr>ROK ZA PRIJAVLJIVANJE: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2018-09-30T06:27:04Z</dcterms:created>
  <dcterms:modified xsi:type="dcterms:W3CDTF">2020-11-01T14:36:43Z</dcterms:modified>
</cp:coreProperties>
</file>